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sldIdLst>
    <p:sldId id="256" r:id="rId2"/>
    <p:sldId id="257" r:id="rId3"/>
    <p:sldId id="260" r:id="rId4"/>
    <p:sldId id="258" r:id="rId5"/>
    <p:sldId id="261" r:id="rId6"/>
    <p:sldId id="264" r:id="rId7"/>
    <p:sldId id="265" r:id="rId8"/>
    <p:sldId id="266" r:id="rId9"/>
    <p:sldId id="263" r:id="rId10"/>
    <p:sldId id="262"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2D1F03-D7A7-474A-809B-31CF4FE4E21E}" type="datetimeFigureOut">
              <a:rPr lang="en-US" smtClean="0"/>
              <a:t>2/1/2019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EC3CBC-7C23-4DA4-BCCD-564B93087ED6}" type="slidenum">
              <a:rPr lang="en-US" smtClean="0"/>
              <a:t>‹#›</a:t>
            </a:fld>
            <a:endParaRPr lang="en-US"/>
          </a:p>
        </p:txBody>
      </p:sp>
    </p:spTree>
    <p:extLst>
      <p:ext uri="{BB962C8B-B14F-4D97-AF65-F5344CB8AC3E}">
        <p14:creationId xmlns:p14="http://schemas.microsoft.com/office/powerpoint/2010/main" val="2151279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EC3CBC-7C23-4DA4-BCCD-564B93087ED6}" type="slidenum">
              <a:rPr lang="en-US" smtClean="0"/>
              <a:t>19</a:t>
            </a:fld>
            <a:endParaRPr lang="en-US"/>
          </a:p>
        </p:txBody>
      </p:sp>
    </p:spTree>
    <p:extLst>
      <p:ext uri="{BB962C8B-B14F-4D97-AF65-F5344CB8AC3E}">
        <p14:creationId xmlns:p14="http://schemas.microsoft.com/office/powerpoint/2010/main" val="4284010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497A18D-4C8E-4A65-96DB-8F68335AE289}" type="datetimeFigureOut">
              <a:rPr lang="en-US" smtClean="0"/>
              <a:pPr/>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048BC-F595-4A57-8D37-04E84F4C007C}"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97A18D-4C8E-4A65-96DB-8F68335AE289}" type="datetimeFigureOut">
              <a:rPr lang="en-US" smtClean="0"/>
              <a:pPr/>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048BC-F595-4A57-8D37-04E84F4C00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97A18D-4C8E-4A65-96DB-8F68335AE289}" type="datetimeFigureOut">
              <a:rPr lang="en-US" smtClean="0"/>
              <a:pPr/>
              <a:t>2/1/2019</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22D048BC-F595-4A57-8D37-04E84F4C00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97A18D-4C8E-4A65-96DB-8F68335AE289}" type="datetimeFigureOut">
              <a:rPr lang="en-US" smtClean="0"/>
              <a:pPr/>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048BC-F595-4A57-8D37-04E84F4C00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497A18D-4C8E-4A65-96DB-8F68335AE289}" type="datetimeFigureOut">
              <a:rPr lang="en-US" smtClean="0"/>
              <a:pPr/>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048BC-F595-4A57-8D37-04E84F4C007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97A18D-4C8E-4A65-96DB-8F68335AE289}" type="datetimeFigureOut">
              <a:rPr lang="en-US" smtClean="0"/>
              <a:pPr/>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D048BC-F595-4A57-8D37-04E84F4C00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497A18D-4C8E-4A65-96DB-8F68335AE289}" type="datetimeFigureOut">
              <a:rPr lang="en-US" smtClean="0"/>
              <a:pPr/>
              <a:t>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D048BC-F595-4A57-8D37-04E84F4C00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497A18D-4C8E-4A65-96DB-8F68335AE289}" type="datetimeFigureOut">
              <a:rPr lang="en-US" smtClean="0"/>
              <a:pPr/>
              <a:t>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D048BC-F595-4A57-8D37-04E84F4C00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97A18D-4C8E-4A65-96DB-8F68335AE289}" type="datetimeFigureOut">
              <a:rPr lang="en-US" smtClean="0"/>
              <a:pPr/>
              <a:t>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D048BC-F595-4A57-8D37-04E84F4C00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497A18D-4C8E-4A65-96DB-8F68335AE289}" type="datetimeFigureOut">
              <a:rPr lang="en-US" smtClean="0"/>
              <a:pPr/>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D048BC-F595-4A57-8D37-04E84F4C007C}"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8497A18D-4C8E-4A65-96DB-8F68335AE289}" type="datetimeFigureOut">
              <a:rPr lang="en-US" smtClean="0"/>
              <a:pPr/>
              <a:t>2/1/2019</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22D048BC-F595-4A57-8D37-04E84F4C007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497A18D-4C8E-4A65-96DB-8F68335AE289}" type="datetimeFigureOut">
              <a:rPr lang="en-US" smtClean="0"/>
              <a:pPr/>
              <a:t>2/1/2019</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22D048BC-F595-4A57-8D37-04E84F4C00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Global Inequality</a:t>
            </a:r>
            <a:endParaRPr lang="en-US" dirty="0"/>
          </a:p>
        </p:txBody>
      </p:sp>
      <p:sp>
        <p:nvSpPr>
          <p:cNvPr id="3" name="Subtitle 2"/>
          <p:cNvSpPr>
            <a:spLocks noGrp="1"/>
          </p:cNvSpPr>
          <p:nvPr>
            <p:ph type="subTitle" idx="1"/>
          </p:nvPr>
        </p:nvSpPr>
        <p:spPr/>
        <p:txBody>
          <a:bodyPr/>
          <a:lstStyle/>
          <a:p>
            <a:r>
              <a:rPr lang="en-US" dirty="0" smtClean="0"/>
              <a:t>Do we all deserve the same things?</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Tall Latte Index</a:t>
            </a:r>
            <a:endParaRPr lang="en-US" dirty="0"/>
          </a:p>
        </p:txBody>
      </p:sp>
      <p:sp>
        <p:nvSpPr>
          <p:cNvPr id="3" name="Content Placeholder 2"/>
          <p:cNvSpPr>
            <a:spLocks noGrp="1"/>
          </p:cNvSpPr>
          <p:nvPr>
            <p:ph idx="1"/>
          </p:nvPr>
        </p:nvSpPr>
        <p:spPr>
          <a:xfrm>
            <a:off x="457200" y="1775191"/>
            <a:ext cx="5486400" cy="4625609"/>
          </a:xfrm>
        </p:spPr>
        <p:txBody>
          <a:bodyPr/>
          <a:lstStyle/>
          <a:p>
            <a:r>
              <a:rPr lang="en-US" dirty="0" smtClean="0"/>
              <a:t>Measures price differences and currency values between countries.</a:t>
            </a:r>
          </a:p>
          <a:p>
            <a:r>
              <a:rPr lang="en-US" dirty="0" smtClean="0"/>
              <a:t>Helps us understand the differences between countries.</a:t>
            </a:r>
          </a:p>
          <a:p>
            <a:r>
              <a:rPr lang="en-US" dirty="0" smtClean="0"/>
              <a:t>We’ll set this issue aside from here….</a:t>
            </a:r>
            <a:endParaRPr lang="en-US" dirty="0"/>
          </a:p>
        </p:txBody>
      </p:sp>
      <p:pic>
        <p:nvPicPr>
          <p:cNvPr id="1026" name="Picture 2" descr="http://money.cnn.com/2004/01/16/news/funny/latteindex/starbucks_latte_price.gif"/>
          <p:cNvPicPr>
            <a:picLocks noChangeAspect="1" noChangeArrowheads="1"/>
          </p:cNvPicPr>
          <p:nvPr/>
        </p:nvPicPr>
        <p:blipFill>
          <a:blip r:embed="rId2"/>
          <a:srcRect/>
          <a:stretch>
            <a:fillRect/>
          </a:stretch>
        </p:blipFill>
        <p:spPr bwMode="auto">
          <a:xfrm>
            <a:off x="6324600" y="1600200"/>
            <a:ext cx="2190750" cy="5057775"/>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and Stats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GDP of the poorest 48 nations is less than the wealth of the world’s three richest people combined. </a:t>
            </a:r>
          </a:p>
          <a:p>
            <a:r>
              <a:rPr lang="en-US" dirty="0" smtClean="0"/>
              <a:t>Nearly a billion people entered the 21st century unable to read a book or sign their names. </a:t>
            </a:r>
          </a:p>
          <a:p>
            <a:r>
              <a:rPr lang="en-US" dirty="0" smtClean="0"/>
              <a:t>Less than one per cent of what the world spent every year on weapons was needed to put every child into school by the year 2000 and yet it didn't happen. </a:t>
            </a:r>
          </a:p>
          <a:p>
            <a:r>
              <a:rPr lang="en-US" dirty="0" smtClean="0"/>
              <a:t>The poorer the country, the more likely it is that debt repayments are being taken from people who never received any of the money. </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and Stats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1960, the 20% of the world’s people in the richest countries had 30 times the income of the poorest 20% — in 1997, 74 times as much. </a:t>
            </a:r>
          </a:p>
          <a:p>
            <a:r>
              <a:rPr lang="en-US" dirty="0" smtClean="0"/>
              <a:t>An analysis of long-term trends shows the distance between the richest and poorest countries was about: </a:t>
            </a:r>
          </a:p>
          <a:p>
            <a:pPr lvl="1"/>
            <a:r>
              <a:rPr lang="en-US" dirty="0" smtClean="0"/>
              <a:t>3 to 1 in 1820 </a:t>
            </a:r>
          </a:p>
          <a:p>
            <a:pPr lvl="1"/>
            <a:r>
              <a:rPr lang="en-US" dirty="0" smtClean="0"/>
              <a:t>11 to 1 in 1913 </a:t>
            </a:r>
          </a:p>
          <a:p>
            <a:pPr lvl="1"/>
            <a:r>
              <a:rPr lang="en-US" dirty="0" smtClean="0"/>
              <a:t>35 to 1 in 1950 </a:t>
            </a:r>
          </a:p>
          <a:p>
            <a:pPr lvl="1"/>
            <a:r>
              <a:rPr lang="en-US" dirty="0" smtClean="0"/>
              <a:t>44 to 1 in 1973 </a:t>
            </a:r>
          </a:p>
          <a:p>
            <a:pPr lvl="1"/>
            <a:r>
              <a:rPr lang="en-US" dirty="0" smtClean="0"/>
              <a:t>72 to 1 in 1992</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and Stats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Approximately 790 million people are chronically undernourished.</a:t>
            </a:r>
          </a:p>
          <a:p>
            <a:r>
              <a:rPr lang="en-US" dirty="0" smtClean="0"/>
              <a:t>They “die quietly in some of the poorest villages on earth, far removed from the scrutiny and the conscience of the world. Being meek and weak in life makes these dying multitudes even more invisible in death.”</a:t>
            </a:r>
          </a:p>
          <a:p>
            <a:r>
              <a:rPr lang="en-US" dirty="0" smtClean="0"/>
              <a:t>According to UNICEF, 30,000 children die each day due to poverty. That is 210,000 children each week, or just under 11 million children under five years of age, each year.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and Stats</a:t>
            </a:r>
            <a:endParaRPr lang="en-US" dirty="0"/>
          </a:p>
        </p:txBody>
      </p:sp>
      <p:sp>
        <p:nvSpPr>
          <p:cNvPr id="3" name="Content Placeholder 2"/>
          <p:cNvSpPr>
            <a:spLocks noGrp="1"/>
          </p:cNvSpPr>
          <p:nvPr>
            <p:ph idx="1"/>
          </p:nvPr>
        </p:nvSpPr>
        <p:spPr/>
        <p:txBody>
          <a:bodyPr>
            <a:normAutofit lnSpcReduction="10000"/>
          </a:bodyPr>
          <a:lstStyle/>
          <a:p>
            <a:r>
              <a:rPr lang="en-US" dirty="0" smtClean="0"/>
              <a:t>Water problems affect half of humanity: </a:t>
            </a:r>
          </a:p>
          <a:p>
            <a:pPr lvl="1"/>
            <a:r>
              <a:rPr lang="en-US" dirty="0" smtClean="0"/>
              <a:t>1.1 billion people in developing countries have inadequate access to water, and 2.6 billion lack basic sanitation. </a:t>
            </a:r>
          </a:p>
          <a:p>
            <a:pPr lvl="1"/>
            <a:r>
              <a:rPr lang="en-US" dirty="0" smtClean="0"/>
              <a:t>1.8 million children die each year from diarrhea </a:t>
            </a:r>
          </a:p>
          <a:p>
            <a:pPr lvl="1"/>
            <a:r>
              <a:rPr lang="en-US" dirty="0" smtClean="0"/>
              <a:t>Close to half of all people in developing countries suffer at any given time from a health problem caused by water and sanitation deficits. </a:t>
            </a:r>
          </a:p>
          <a:p>
            <a:pPr lvl="1"/>
            <a:r>
              <a:rPr lang="en-US" dirty="0" smtClean="0"/>
              <a:t>Millions of women spending several hours a day collecting water.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and Stats</a:t>
            </a:r>
            <a:endParaRPr lang="en-US" dirty="0"/>
          </a:p>
        </p:txBody>
      </p:sp>
      <p:sp>
        <p:nvSpPr>
          <p:cNvPr id="3" name="Content Placeholder 2"/>
          <p:cNvSpPr>
            <a:spLocks noGrp="1"/>
          </p:cNvSpPr>
          <p:nvPr>
            <p:ph idx="1"/>
          </p:nvPr>
        </p:nvSpPr>
        <p:spPr>
          <a:xfrm>
            <a:off x="228600" y="1752600"/>
            <a:ext cx="5105400" cy="5257800"/>
          </a:xfrm>
        </p:spPr>
        <p:txBody>
          <a:bodyPr>
            <a:normAutofit/>
          </a:bodyPr>
          <a:lstStyle/>
          <a:p>
            <a:r>
              <a:rPr lang="en-US" dirty="0" smtClean="0"/>
              <a:t>The richest 50 million people in have the same income as 2.7 billion poor people. </a:t>
            </a:r>
          </a:p>
          <a:p>
            <a:r>
              <a:rPr lang="en-US" dirty="0" smtClean="0"/>
              <a:t>The world’s billionaires have a wealth greater than the incomes of the poorest half of humanity. </a:t>
            </a:r>
          </a:p>
          <a:p>
            <a:endParaRPr lang="en-US" dirty="0"/>
          </a:p>
        </p:txBody>
      </p:sp>
      <p:pic>
        <p:nvPicPr>
          <p:cNvPr id="3074" name="Picture 2" descr="http://www.genderandhealth.ca/en/modules/poverty/imageContent/JBUHX86N.jpg"/>
          <p:cNvPicPr>
            <a:picLocks noChangeAspect="1" noChangeArrowheads="1"/>
          </p:cNvPicPr>
          <p:nvPr/>
        </p:nvPicPr>
        <p:blipFill>
          <a:blip r:embed="rId2"/>
          <a:srcRect/>
          <a:stretch>
            <a:fillRect/>
          </a:stretch>
        </p:blipFill>
        <p:spPr bwMode="auto">
          <a:xfrm>
            <a:off x="5334000" y="2438400"/>
            <a:ext cx="3559342" cy="270510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Spending Priorities</a:t>
            </a:r>
            <a:endParaRPr lang="en-US" dirty="0"/>
          </a:p>
        </p:txBody>
      </p:sp>
      <p:sp>
        <p:nvSpPr>
          <p:cNvPr id="3" name="Content Placeholder 2"/>
          <p:cNvSpPr>
            <a:spLocks noGrp="1"/>
          </p:cNvSpPr>
          <p:nvPr>
            <p:ph idx="1"/>
          </p:nvPr>
        </p:nvSpPr>
        <p:spPr>
          <a:xfrm>
            <a:off x="457200" y="1775191"/>
            <a:ext cx="5562600" cy="4625609"/>
          </a:xfrm>
        </p:spPr>
        <p:txBody>
          <a:bodyPr>
            <a:normAutofit/>
          </a:bodyPr>
          <a:lstStyle/>
          <a:p>
            <a:r>
              <a:rPr lang="en-US" dirty="0" smtClean="0"/>
              <a:t>Consider the global priorities in spending</a:t>
            </a:r>
          </a:p>
          <a:p>
            <a:pPr lvl="1"/>
            <a:r>
              <a:rPr lang="en-US" dirty="0" smtClean="0"/>
              <a:t>Cosmetics in the US: 8 billion</a:t>
            </a:r>
          </a:p>
          <a:p>
            <a:pPr lvl="1"/>
            <a:r>
              <a:rPr lang="en-US" dirty="0" smtClean="0"/>
              <a:t>Ice cream in Europe: 11 billion</a:t>
            </a:r>
          </a:p>
          <a:p>
            <a:pPr lvl="1"/>
            <a:r>
              <a:rPr lang="en-US" dirty="0" smtClean="0"/>
              <a:t>Perfumes in Europe and the US: 12 billion</a:t>
            </a:r>
          </a:p>
          <a:p>
            <a:pPr lvl="1"/>
            <a:r>
              <a:rPr lang="en-US" dirty="0" smtClean="0"/>
              <a:t>Pet foods in Europe and the US: 17 billion</a:t>
            </a:r>
          </a:p>
          <a:p>
            <a:pPr lvl="1"/>
            <a:r>
              <a:rPr lang="en-US" dirty="0" smtClean="0"/>
              <a:t>Military spending: 780 billion</a:t>
            </a:r>
          </a:p>
        </p:txBody>
      </p:sp>
      <p:pic>
        <p:nvPicPr>
          <p:cNvPr id="2050" name="Picture 2" descr="http://www.strausfamilycreamery.com/data/fe/Image/ice%20cream%20group.jpg"/>
          <p:cNvPicPr>
            <a:picLocks noChangeAspect="1" noChangeArrowheads="1"/>
          </p:cNvPicPr>
          <p:nvPr/>
        </p:nvPicPr>
        <p:blipFill>
          <a:blip r:embed="rId2"/>
          <a:srcRect/>
          <a:stretch>
            <a:fillRect/>
          </a:stretch>
        </p:blipFill>
        <p:spPr bwMode="auto">
          <a:xfrm>
            <a:off x="6172200" y="2590800"/>
            <a:ext cx="2775404" cy="220980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the possibilities</a:t>
            </a:r>
            <a:endParaRPr lang="en-US" dirty="0"/>
          </a:p>
        </p:txBody>
      </p:sp>
      <p:sp>
        <p:nvSpPr>
          <p:cNvPr id="3" name="Content Placeholder 2"/>
          <p:cNvSpPr>
            <a:spLocks noGrp="1"/>
          </p:cNvSpPr>
          <p:nvPr>
            <p:ph idx="1"/>
          </p:nvPr>
        </p:nvSpPr>
        <p:spPr>
          <a:xfrm>
            <a:off x="457200" y="1775191"/>
            <a:ext cx="5638800" cy="4625609"/>
          </a:xfrm>
        </p:spPr>
        <p:txBody>
          <a:bodyPr/>
          <a:lstStyle/>
          <a:p>
            <a:r>
              <a:rPr lang="en-US" dirty="0" smtClean="0"/>
              <a:t>To make some things happen globally </a:t>
            </a:r>
          </a:p>
          <a:p>
            <a:pPr lvl="1"/>
            <a:r>
              <a:rPr lang="en-US" dirty="0" smtClean="0"/>
              <a:t>Basic education for all 6 billion</a:t>
            </a:r>
          </a:p>
          <a:p>
            <a:pPr lvl="1"/>
            <a:r>
              <a:rPr lang="en-US" dirty="0" smtClean="0"/>
              <a:t>Water and sanitation for all 9 billion</a:t>
            </a:r>
          </a:p>
          <a:p>
            <a:pPr lvl="1"/>
            <a:r>
              <a:rPr lang="en-US" dirty="0" smtClean="0"/>
              <a:t>Reproductive health for all women 12 billion</a:t>
            </a:r>
          </a:p>
          <a:p>
            <a:pPr lvl="1"/>
            <a:r>
              <a:rPr lang="en-US" dirty="0" smtClean="0"/>
              <a:t>Basic health and nutrition 13 billion</a:t>
            </a:r>
          </a:p>
          <a:p>
            <a:endParaRPr lang="en-US" dirty="0"/>
          </a:p>
        </p:txBody>
      </p:sp>
      <p:pic>
        <p:nvPicPr>
          <p:cNvPr id="1026" name="Picture 2" descr="http://oneweekjob.com/wp-content/uploads/2007/01/children5.jpg"/>
          <p:cNvPicPr>
            <a:picLocks noChangeAspect="1" noChangeArrowheads="1"/>
          </p:cNvPicPr>
          <p:nvPr/>
        </p:nvPicPr>
        <p:blipFill>
          <a:blip r:embed="rId2"/>
          <a:srcRect/>
          <a:stretch>
            <a:fillRect/>
          </a:stretch>
        </p:blipFill>
        <p:spPr bwMode="auto">
          <a:xfrm>
            <a:off x="6019800" y="1905000"/>
            <a:ext cx="2796183" cy="419100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Poverty Presentation</a:t>
            </a:r>
            <a:endParaRPr lang="en-US" dirty="0"/>
          </a:p>
        </p:txBody>
      </p:sp>
      <p:sp>
        <p:nvSpPr>
          <p:cNvPr id="3" name="Content Placeholder 2"/>
          <p:cNvSpPr>
            <a:spLocks noGrp="1"/>
          </p:cNvSpPr>
          <p:nvPr>
            <p:ph idx="1"/>
          </p:nvPr>
        </p:nvSpPr>
        <p:spPr/>
        <p:txBody>
          <a:bodyPr/>
          <a:lstStyle/>
          <a:p>
            <a:r>
              <a:rPr lang="en-US" dirty="0" smtClean="0"/>
              <a:t>Research and educate the class on ONE major cause of poverty in assigned groups.</a:t>
            </a:r>
          </a:p>
          <a:p>
            <a:r>
              <a:rPr lang="en-US" dirty="0" smtClean="0"/>
              <a:t>Similar to prior presentations except:</a:t>
            </a:r>
          </a:p>
          <a:p>
            <a:pPr lvl="1"/>
            <a:r>
              <a:rPr lang="en-US" dirty="0" smtClean="0"/>
              <a:t>Convince us that yours is the LEADING cause.</a:t>
            </a:r>
          </a:p>
          <a:p>
            <a:r>
              <a:rPr lang="en-US" dirty="0" smtClean="0"/>
              <a:t>5-10 minutes including power point.</a:t>
            </a:r>
          </a:p>
          <a:p>
            <a:r>
              <a:rPr lang="en-US" dirty="0" smtClean="0"/>
              <a:t>All people must speak and play active role.</a:t>
            </a:r>
          </a:p>
          <a:p>
            <a:r>
              <a:rPr lang="en-US" dirty="0" smtClean="0"/>
              <a:t>Due </a:t>
            </a:r>
            <a:r>
              <a:rPr lang="en-US" dirty="0" smtClean="0"/>
              <a:t>Thursday 2.7</a:t>
            </a:r>
            <a:endParaRPr lang="en-US" dirty="0" smtClean="0"/>
          </a:p>
          <a:p>
            <a:r>
              <a:rPr lang="en-US" dirty="0" smtClean="0"/>
              <a:t>Groups of 3, </a:t>
            </a:r>
            <a:r>
              <a:rPr lang="en-US" dirty="0" smtClean="0"/>
              <a:t>you pick cause.</a:t>
            </a:r>
          </a:p>
          <a:p>
            <a:endParaRPr lang="en-US" dirty="0" smtClean="0"/>
          </a:p>
          <a:p>
            <a:endParaRPr lang="en-US" dirty="0" smtClean="0"/>
          </a:p>
          <a:p>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and Factors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Government </a:t>
            </a:r>
            <a:r>
              <a:rPr lang="en-US" dirty="0" smtClean="0"/>
              <a:t>corruption-Sasha, Trenton, James </a:t>
            </a:r>
            <a:endParaRPr lang="en-US" dirty="0" smtClean="0"/>
          </a:p>
          <a:p>
            <a:r>
              <a:rPr lang="en-US" dirty="0" smtClean="0"/>
              <a:t>Trade- Briley, Dev, Gigi</a:t>
            </a:r>
            <a:endParaRPr lang="en-US" dirty="0" smtClean="0"/>
          </a:p>
          <a:p>
            <a:r>
              <a:rPr lang="en-US" dirty="0" smtClean="0"/>
              <a:t>Social </a:t>
            </a:r>
            <a:r>
              <a:rPr lang="en-US" dirty="0" smtClean="0"/>
              <a:t>inequality- Trevor, Abby, Haley </a:t>
            </a:r>
            <a:endParaRPr lang="en-US" dirty="0" smtClean="0"/>
          </a:p>
          <a:p>
            <a:r>
              <a:rPr lang="en-US" smtClean="0"/>
              <a:t>Environmental </a:t>
            </a:r>
            <a:r>
              <a:rPr lang="en-US" smtClean="0"/>
              <a:t>degradation- Costa, Hendricks</a:t>
            </a:r>
            <a:endParaRPr lang="en-US" dirty="0" smtClean="0"/>
          </a:p>
          <a:p>
            <a:r>
              <a:rPr lang="en-US" dirty="0" smtClean="0"/>
              <a:t>Overpopulation- Danae, Daniella, Lia </a:t>
            </a:r>
            <a:endParaRPr lang="en-US" dirty="0" smtClean="0"/>
          </a:p>
          <a:p>
            <a:r>
              <a:rPr lang="en-US" dirty="0" smtClean="0"/>
              <a:t>High cost of </a:t>
            </a:r>
            <a:r>
              <a:rPr lang="en-US" dirty="0" smtClean="0"/>
              <a:t>living- Carson, LM, MC</a:t>
            </a:r>
            <a:endParaRPr lang="en-US" dirty="0" smtClean="0"/>
          </a:p>
          <a:p>
            <a:r>
              <a:rPr lang="en-US" dirty="0" smtClean="0"/>
              <a:t>Education (lack of</a:t>
            </a:r>
            <a:r>
              <a:rPr lang="en-US" dirty="0" smtClean="0"/>
              <a:t>)- </a:t>
            </a:r>
            <a:r>
              <a:rPr lang="en-US" dirty="0" err="1" smtClean="0"/>
              <a:t>Merv</a:t>
            </a:r>
            <a:r>
              <a:rPr lang="en-US" dirty="0" smtClean="0"/>
              <a:t>, Richard </a:t>
            </a:r>
            <a:r>
              <a:rPr lang="en-US" dirty="0" err="1"/>
              <a:t>M</a:t>
            </a:r>
            <a:r>
              <a:rPr lang="en-US" dirty="0" err="1" smtClean="0"/>
              <a:t>aberto</a:t>
            </a:r>
            <a:r>
              <a:rPr lang="en-US" dirty="0" smtClean="0"/>
              <a:t> 3, Jaimie </a:t>
            </a:r>
            <a:endParaRPr lang="en-US" dirty="0" smtClean="0"/>
          </a:p>
          <a:p>
            <a:r>
              <a:rPr lang="en-US" dirty="0" smtClean="0"/>
              <a:t>Natural </a:t>
            </a:r>
            <a:r>
              <a:rPr lang="en-US" dirty="0" smtClean="0"/>
              <a:t>disasters-Ant, </a:t>
            </a:r>
            <a:r>
              <a:rPr lang="en-US" dirty="0" err="1" smtClean="0"/>
              <a:t>Moi</a:t>
            </a:r>
            <a:endParaRPr lang="en-US" dirty="0" smtClean="0"/>
          </a:p>
          <a:p>
            <a:r>
              <a:rPr lang="en-US" dirty="0" smtClean="0"/>
              <a:t>Healthcare/Disease- Kayla, Brooklyn Maddie </a:t>
            </a:r>
            <a:endParaRPr lang="en-US" dirty="0" smtClean="0"/>
          </a:p>
          <a:p>
            <a:pPr>
              <a:buNone/>
            </a:pP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deserve?</a:t>
            </a:r>
            <a:endParaRPr lang="en-US" dirty="0"/>
          </a:p>
        </p:txBody>
      </p:sp>
      <p:sp>
        <p:nvSpPr>
          <p:cNvPr id="3" name="Content Placeholder 2"/>
          <p:cNvSpPr>
            <a:spLocks noGrp="1"/>
          </p:cNvSpPr>
          <p:nvPr>
            <p:ph idx="1"/>
          </p:nvPr>
        </p:nvSpPr>
        <p:spPr/>
        <p:txBody>
          <a:bodyPr/>
          <a:lstStyle/>
          <a:p>
            <a:r>
              <a:rPr lang="en-US" dirty="0" smtClean="0"/>
              <a:t>Food?</a:t>
            </a:r>
          </a:p>
          <a:p>
            <a:r>
              <a:rPr lang="en-US" dirty="0" smtClean="0"/>
              <a:t>Clothing?</a:t>
            </a:r>
          </a:p>
          <a:p>
            <a:r>
              <a:rPr lang="en-US" dirty="0" smtClean="0"/>
              <a:t>Shelter?</a:t>
            </a:r>
          </a:p>
          <a:p>
            <a:r>
              <a:rPr lang="en-US" dirty="0" err="1" smtClean="0"/>
              <a:t>Ipods</a:t>
            </a:r>
            <a:r>
              <a:rPr lang="en-US" dirty="0" smtClean="0"/>
              <a:t>?</a:t>
            </a:r>
          </a:p>
          <a:p>
            <a:r>
              <a:rPr lang="en-US" dirty="0" smtClean="0"/>
              <a:t>Cars?</a:t>
            </a:r>
          </a:p>
          <a:p>
            <a:r>
              <a:rPr lang="en-US" dirty="0" smtClean="0"/>
              <a:t>Computers?</a:t>
            </a:r>
          </a:p>
          <a:p>
            <a:r>
              <a:rPr lang="en-US" dirty="0" smtClean="0"/>
              <a:t>Vacations?</a:t>
            </a:r>
            <a:endParaRPr lang="en-US" dirty="0"/>
          </a:p>
        </p:txBody>
      </p:sp>
      <p:pic>
        <p:nvPicPr>
          <p:cNvPr id="6146" name="Picture 2" descr="http://www.goanimal.com/newsletters/2005/food_food_product/images/food-opt.jpg"/>
          <p:cNvPicPr>
            <a:picLocks noChangeAspect="1" noChangeArrowheads="1"/>
          </p:cNvPicPr>
          <p:nvPr/>
        </p:nvPicPr>
        <p:blipFill>
          <a:blip r:embed="rId2"/>
          <a:srcRect/>
          <a:stretch>
            <a:fillRect/>
          </a:stretch>
        </p:blipFill>
        <p:spPr bwMode="auto">
          <a:xfrm>
            <a:off x="4343400" y="1219200"/>
            <a:ext cx="3733800" cy="2420056"/>
          </a:xfrm>
          <a:prstGeom prst="rect">
            <a:avLst/>
          </a:prstGeom>
          <a:noFill/>
        </p:spPr>
      </p:pic>
      <p:pic>
        <p:nvPicPr>
          <p:cNvPr id="6148" name="Picture 4" descr="http://www.uri.edu/iep/house/iep_house_front.jpg"/>
          <p:cNvPicPr>
            <a:picLocks noChangeAspect="1" noChangeArrowheads="1"/>
          </p:cNvPicPr>
          <p:nvPr/>
        </p:nvPicPr>
        <p:blipFill>
          <a:blip r:embed="rId3"/>
          <a:srcRect/>
          <a:stretch>
            <a:fillRect/>
          </a:stretch>
        </p:blipFill>
        <p:spPr bwMode="auto">
          <a:xfrm>
            <a:off x="4267200" y="3810000"/>
            <a:ext cx="3962400" cy="2576236"/>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Format</a:t>
            </a:r>
            <a:endParaRPr lang="en-US" dirty="0"/>
          </a:p>
        </p:txBody>
      </p:sp>
      <p:sp>
        <p:nvSpPr>
          <p:cNvPr id="3" name="Content Placeholder 2"/>
          <p:cNvSpPr>
            <a:spLocks noGrp="1"/>
          </p:cNvSpPr>
          <p:nvPr>
            <p:ph idx="1"/>
          </p:nvPr>
        </p:nvSpPr>
        <p:spPr/>
        <p:txBody>
          <a:bodyPr/>
          <a:lstStyle/>
          <a:p>
            <a:r>
              <a:rPr lang="en-US" dirty="0" smtClean="0"/>
              <a:t>Thesis</a:t>
            </a:r>
          </a:p>
          <a:p>
            <a:r>
              <a:rPr lang="en-US" dirty="0" smtClean="0"/>
              <a:t>Facts about poverty</a:t>
            </a:r>
          </a:p>
          <a:p>
            <a:r>
              <a:rPr lang="en-US" dirty="0" smtClean="0"/>
              <a:t>Facts about your cause</a:t>
            </a:r>
          </a:p>
          <a:p>
            <a:r>
              <a:rPr lang="en-US" dirty="0" smtClean="0"/>
              <a:t>Story</a:t>
            </a:r>
          </a:p>
          <a:p>
            <a:r>
              <a:rPr lang="en-US" dirty="0" smtClean="0"/>
              <a:t>Review</a:t>
            </a:r>
          </a:p>
          <a:p>
            <a:r>
              <a:rPr lang="en-US" dirty="0" smtClean="0"/>
              <a:t>Conclude</a:t>
            </a:r>
          </a:p>
          <a:p>
            <a:r>
              <a:rPr lang="en-US" i="1" dirty="0" smtClean="0"/>
              <a:t>Must include 5-10 slides with pictures</a:t>
            </a:r>
          </a:p>
          <a:p>
            <a:r>
              <a:rPr lang="en-US" i="1" dirty="0" smtClean="0"/>
              <a:t>Must include 1 relevant graph, table or chart</a:t>
            </a:r>
          </a:p>
          <a:p>
            <a:r>
              <a:rPr lang="en-US" i="1" dirty="0" smtClean="0"/>
              <a:t>PERSUASIVE IN NATURE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NOTE</a:t>
            </a:r>
            <a:endParaRPr lang="en-US" dirty="0"/>
          </a:p>
        </p:txBody>
      </p:sp>
      <p:sp>
        <p:nvSpPr>
          <p:cNvPr id="3" name="Content Placeholder 2"/>
          <p:cNvSpPr>
            <a:spLocks noGrp="1"/>
          </p:cNvSpPr>
          <p:nvPr>
            <p:ph idx="1"/>
          </p:nvPr>
        </p:nvSpPr>
        <p:spPr/>
        <p:txBody>
          <a:bodyPr/>
          <a:lstStyle/>
          <a:p>
            <a:r>
              <a:rPr lang="en-US" dirty="0" smtClean="0"/>
              <a:t>Each time I see a person wasting time (cell phone, </a:t>
            </a:r>
            <a:r>
              <a:rPr lang="en-US" dirty="0" smtClean="0"/>
              <a:t>etc</a:t>
            </a:r>
            <a:r>
              <a:rPr lang="en-US" dirty="0" smtClean="0"/>
              <a:t>.) that person loses 10 points for their entire group.</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we’ll do</a:t>
            </a:r>
            <a:endParaRPr lang="en-US" dirty="0"/>
          </a:p>
        </p:txBody>
      </p:sp>
      <p:sp>
        <p:nvSpPr>
          <p:cNvPr id="3" name="Content Placeholder 2"/>
          <p:cNvSpPr>
            <a:spLocks noGrp="1"/>
          </p:cNvSpPr>
          <p:nvPr>
            <p:ph idx="1"/>
          </p:nvPr>
        </p:nvSpPr>
        <p:spPr/>
        <p:txBody>
          <a:bodyPr>
            <a:normAutofit/>
          </a:bodyPr>
          <a:lstStyle/>
          <a:p>
            <a:r>
              <a:rPr lang="en-US" dirty="0" smtClean="0"/>
              <a:t>Discover facts</a:t>
            </a:r>
          </a:p>
          <a:p>
            <a:r>
              <a:rPr lang="en-US" dirty="0" smtClean="0"/>
              <a:t>Examine causes</a:t>
            </a:r>
          </a:p>
          <a:p>
            <a:r>
              <a:rPr lang="en-US" dirty="0" smtClean="0"/>
              <a:t>Check out effects</a:t>
            </a:r>
          </a:p>
          <a:p>
            <a:r>
              <a:rPr lang="en-US" dirty="0" smtClean="0"/>
              <a:t>Spotlight home</a:t>
            </a:r>
          </a:p>
          <a:p>
            <a:r>
              <a:rPr lang="en-US" dirty="0" smtClean="0"/>
              <a:t>Explore solutions</a:t>
            </a:r>
          </a:p>
          <a:p>
            <a:r>
              <a:rPr lang="en-US" dirty="0" smtClean="0"/>
              <a:t>Challenge our perceptions</a:t>
            </a:r>
          </a:p>
          <a:p>
            <a:r>
              <a:rPr lang="en-US" dirty="0" smtClean="0"/>
              <a:t>Create a comprehensive evaluation</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Grand debate</a:t>
            </a:r>
            <a:endParaRPr lang="en-US" dirty="0"/>
          </a:p>
        </p:txBody>
      </p:sp>
      <p:sp>
        <p:nvSpPr>
          <p:cNvPr id="3" name="Content Placeholder 2"/>
          <p:cNvSpPr>
            <a:spLocks noGrp="1"/>
          </p:cNvSpPr>
          <p:nvPr>
            <p:ph idx="1"/>
          </p:nvPr>
        </p:nvSpPr>
        <p:spPr/>
        <p:txBody>
          <a:bodyPr/>
          <a:lstStyle/>
          <a:p>
            <a:r>
              <a:rPr lang="en-US" dirty="0" smtClean="0"/>
              <a:t>Human rights</a:t>
            </a:r>
          </a:p>
          <a:p>
            <a:r>
              <a:rPr lang="en-US" dirty="0" smtClean="0"/>
              <a:t>International politics</a:t>
            </a:r>
          </a:p>
          <a:p>
            <a:r>
              <a:rPr lang="en-US" dirty="0" smtClean="0"/>
              <a:t>Trade agreements</a:t>
            </a:r>
          </a:p>
          <a:p>
            <a:r>
              <a:rPr lang="en-US" dirty="0" smtClean="0"/>
              <a:t>Sustainability</a:t>
            </a:r>
          </a:p>
          <a:p>
            <a:r>
              <a:rPr lang="en-US" dirty="0" smtClean="0"/>
              <a:t>Fair trade</a:t>
            </a:r>
          </a:p>
          <a:p>
            <a:r>
              <a:rPr lang="en-US" dirty="0" smtClean="0"/>
              <a:t>External Debt</a:t>
            </a:r>
          </a:p>
          <a:p>
            <a:r>
              <a:rPr lang="en-US" dirty="0" smtClean="0"/>
              <a:t>Military Spending</a:t>
            </a:r>
            <a:endParaRPr lang="en-US" dirty="0"/>
          </a:p>
        </p:txBody>
      </p:sp>
      <p:pic>
        <p:nvPicPr>
          <p:cNvPr id="5122" name="Picture 2" descr="http://www.gothamgazette.com/graphics/poverty_10_06.jpg"/>
          <p:cNvPicPr>
            <a:picLocks noChangeAspect="1" noChangeArrowheads="1"/>
          </p:cNvPicPr>
          <p:nvPr/>
        </p:nvPicPr>
        <p:blipFill>
          <a:blip r:embed="rId2"/>
          <a:srcRect/>
          <a:stretch>
            <a:fillRect/>
          </a:stretch>
        </p:blipFill>
        <p:spPr bwMode="auto">
          <a:xfrm>
            <a:off x="4495800" y="2133600"/>
            <a:ext cx="4238625" cy="281940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“poor”?</a:t>
            </a:r>
            <a:endParaRPr lang="en-US" dirty="0"/>
          </a:p>
        </p:txBody>
      </p:sp>
      <p:sp>
        <p:nvSpPr>
          <p:cNvPr id="3" name="Content Placeholder 2"/>
          <p:cNvSpPr>
            <a:spLocks noGrp="1"/>
          </p:cNvSpPr>
          <p:nvPr>
            <p:ph idx="1"/>
          </p:nvPr>
        </p:nvSpPr>
        <p:spPr/>
        <p:txBody>
          <a:bodyPr/>
          <a:lstStyle/>
          <a:p>
            <a:r>
              <a:rPr lang="en-US" dirty="0" smtClean="0"/>
              <a:t>Brainstorm list of needs and wants.</a:t>
            </a:r>
          </a:p>
          <a:p>
            <a:r>
              <a:rPr lang="en-US" dirty="0" smtClean="0"/>
              <a:t>How much do you need to earn for these?</a:t>
            </a:r>
          </a:p>
          <a:p>
            <a:endParaRPr lang="en-US" dirty="0" smtClean="0"/>
          </a:p>
          <a:p>
            <a:r>
              <a:rPr lang="en-US" dirty="0" smtClean="0"/>
              <a:t>Imagine: Living on &lt;$2/day</a:t>
            </a:r>
          </a:p>
          <a:p>
            <a:r>
              <a:rPr lang="en-US" dirty="0" smtClean="0"/>
              <a:t>½ of the world lives on such an income.</a:t>
            </a:r>
          </a:p>
          <a:p>
            <a:endParaRPr lang="en-US" dirty="0" smtClean="0"/>
          </a:p>
          <a:p>
            <a:r>
              <a:rPr lang="en-US" dirty="0" smtClean="0"/>
              <a:t>In the US, what will $2 buy you?</a:t>
            </a:r>
          </a:p>
          <a:p>
            <a:r>
              <a:rPr lang="en-US" dirty="0" smtClean="0"/>
              <a:t>Let’s say in China…..</a:t>
            </a:r>
          </a:p>
          <a:p>
            <a:endParaRPr lang="en-US" dirty="0" smtClean="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of poverty</a:t>
            </a:r>
            <a:endParaRPr lang="en-US" dirty="0"/>
          </a:p>
        </p:txBody>
      </p:sp>
      <p:sp>
        <p:nvSpPr>
          <p:cNvPr id="3" name="Content Placeholder 2"/>
          <p:cNvSpPr>
            <a:spLocks noGrp="1"/>
          </p:cNvSpPr>
          <p:nvPr>
            <p:ph idx="1"/>
          </p:nvPr>
        </p:nvSpPr>
        <p:spPr/>
        <p:txBody>
          <a:bodyPr/>
          <a:lstStyle/>
          <a:p>
            <a:r>
              <a:rPr lang="en-US" dirty="0" smtClean="0"/>
              <a:t>2 types of poverty</a:t>
            </a:r>
          </a:p>
          <a:p>
            <a:r>
              <a:rPr lang="en-US" dirty="0" smtClean="0"/>
              <a:t>Absolute poverty- living below a federally defined “poverty line”. </a:t>
            </a:r>
          </a:p>
          <a:p>
            <a:r>
              <a:rPr lang="en-US" dirty="0" smtClean="0"/>
              <a:t>In US, the “poverty line” is:</a:t>
            </a:r>
          </a:p>
          <a:p>
            <a:pPr lvl="1"/>
            <a:r>
              <a:rPr lang="en-US" dirty="0" smtClean="0"/>
              <a:t>Individual annual income: $9,973</a:t>
            </a:r>
          </a:p>
          <a:p>
            <a:pPr lvl="1"/>
            <a:r>
              <a:rPr lang="en-US" dirty="0" smtClean="0"/>
              <a:t>Family of 4 annual income: $19,971</a:t>
            </a:r>
          </a:p>
          <a:p>
            <a:r>
              <a:rPr lang="en-US" dirty="0" smtClean="0"/>
              <a:t>Other countries have different poverty lines.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of Poverty</a:t>
            </a:r>
            <a:endParaRPr lang="en-US" dirty="0"/>
          </a:p>
        </p:txBody>
      </p:sp>
      <p:sp>
        <p:nvSpPr>
          <p:cNvPr id="3" name="Content Placeholder 2"/>
          <p:cNvSpPr>
            <a:spLocks noGrp="1"/>
          </p:cNvSpPr>
          <p:nvPr>
            <p:ph idx="1"/>
          </p:nvPr>
        </p:nvSpPr>
        <p:spPr/>
        <p:txBody>
          <a:bodyPr/>
          <a:lstStyle/>
          <a:p>
            <a:r>
              <a:rPr lang="en-US" dirty="0" smtClean="0"/>
              <a:t>Relative poverty takes every person, every income and ranks them. The bottom 10% would be considered relatively poor.</a:t>
            </a:r>
          </a:p>
          <a:p>
            <a:r>
              <a:rPr lang="en-US" dirty="0" smtClean="0"/>
              <a:t>If the median household in a wealthy neighborhood earns $1 million each year, then a family which earns "only" $100,000 would be considered poor on the </a:t>
            </a:r>
            <a:r>
              <a:rPr lang="en-US" b="1" dirty="0" smtClean="0"/>
              <a:t>relative</a:t>
            </a:r>
            <a:r>
              <a:rPr lang="en-US" dirty="0" smtClean="0"/>
              <a:t> </a:t>
            </a:r>
            <a:r>
              <a:rPr lang="en-US" b="1" dirty="0" smtClean="0"/>
              <a:t>poverty</a:t>
            </a:r>
            <a:r>
              <a:rPr lang="en-US" dirty="0" smtClean="0"/>
              <a:t> scale.</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this work?</a:t>
            </a:r>
            <a:endParaRPr lang="en-US" dirty="0"/>
          </a:p>
        </p:txBody>
      </p:sp>
      <p:sp>
        <p:nvSpPr>
          <p:cNvPr id="3" name="Content Placeholder 2"/>
          <p:cNvSpPr>
            <a:spLocks noGrp="1"/>
          </p:cNvSpPr>
          <p:nvPr>
            <p:ph idx="1"/>
          </p:nvPr>
        </p:nvSpPr>
        <p:spPr/>
        <p:txBody>
          <a:bodyPr/>
          <a:lstStyle/>
          <a:p>
            <a:r>
              <a:rPr lang="en-US" dirty="0" smtClean="0"/>
              <a:t>Can we compare relative poverty levels across nations?</a:t>
            </a:r>
          </a:p>
          <a:p>
            <a:r>
              <a:rPr lang="en-US" dirty="0" smtClean="0"/>
              <a:t>Can we create a global absolute poverty level?</a:t>
            </a:r>
          </a:p>
          <a:p>
            <a:r>
              <a:rPr lang="en-US" dirty="0" smtClean="0"/>
              <a:t>World Bank has set a global poverty line of $2/day.</a:t>
            </a:r>
          </a:p>
          <a:p>
            <a:r>
              <a:rPr lang="en-US" dirty="0" smtClean="0"/>
              <a:t>Does this work for developed nations?</a:t>
            </a:r>
          </a:p>
          <a:p>
            <a:r>
              <a:rPr lang="en-US" dirty="0" smtClean="0"/>
              <a:t>This only counts income. What other factors might be important?</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 is what we do:</a:t>
            </a:r>
            <a:endParaRPr lang="en-US" dirty="0"/>
          </a:p>
        </p:txBody>
      </p:sp>
      <p:sp>
        <p:nvSpPr>
          <p:cNvPr id="3" name="Content Placeholder 2"/>
          <p:cNvSpPr>
            <a:spLocks noGrp="1"/>
          </p:cNvSpPr>
          <p:nvPr>
            <p:ph idx="1"/>
          </p:nvPr>
        </p:nvSpPr>
        <p:spPr/>
        <p:txBody>
          <a:bodyPr/>
          <a:lstStyle/>
          <a:p>
            <a:r>
              <a:rPr lang="en-US" dirty="0" smtClean="0"/>
              <a:t>Use GDP data and income distribution data to assign a level of income to each person in the world.</a:t>
            </a:r>
          </a:p>
          <a:p>
            <a:r>
              <a:rPr lang="en-US" dirty="0" smtClean="0"/>
              <a:t>Examine inequality within and between countries.</a:t>
            </a:r>
          </a:p>
          <a:p>
            <a:r>
              <a:rPr lang="en-US" dirty="0" smtClean="0"/>
              <a:t>Within- how the income is spread among a country’s citizens.</a:t>
            </a:r>
          </a:p>
          <a:p>
            <a:r>
              <a:rPr lang="en-US" dirty="0" smtClean="0"/>
              <a:t>Between- wealth differences of different nations.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177</TotalTime>
  <Words>995</Words>
  <Application>Microsoft Office PowerPoint</Application>
  <PresentationFormat>On-screen Show (4:3)</PresentationFormat>
  <Paragraphs>131</Paragraphs>
  <Slides>21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Corbel</vt:lpstr>
      <vt:lpstr>Wingdings</vt:lpstr>
      <vt:lpstr>Wingdings 2</vt:lpstr>
      <vt:lpstr>Wingdings 3</vt:lpstr>
      <vt:lpstr>Module</vt:lpstr>
      <vt:lpstr>Global Inequality</vt:lpstr>
      <vt:lpstr>What do we deserve?</vt:lpstr>
      <vt:lpstr>What we’ll do</vt:lpstr>
      <vt:lpstr>Grand debate</vt:lpstr>
      <vt:lpstr>What is “poor”?</vt:lpstr>
      <vt:lpstr>Definitions of poverty</vt:lpstr>
      <vt:lpstr>Definitions of Poverty</vt:lpstr>
      <vt:lpstr>How does this work?</vt:lpstr>
      <vt:lpstr>Here is what we do:</vt:lpstr>
      <vt:lpstr>Tall Latte Index</vt:lpstr>
      <vt:lpstr>Facts and Stats</vt:lpstr>
      <vt:lpstr>Facts and Stats</vt:lpstr>
      <vt:lpstr>Facts and Stats</vt:lpstr>
      <vt:lpstr>Facts and Stats</vt:lpstr>
      <vt:lpstr>Facts and Stats</vt:lpstr>
      <vt:lpstr>Global Spending Priorities</vt:lpstr>
      <vt:lpstr>Consider the possibilities</vt:lpstr>
      <vt:lpstr>Poverty Presentation</vt:lpstr>
      <vt:lpstr>Causes and Factors</vt:lpstr>
      <vt:lpstr>Presentation Format</vt:lpstr>
      <vt:lpstr>IMPORTANT NOTE</vt:lpstr>
    </vt:vector>
  </TitlesOfParts>
  <Company>GHSD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Inequality</dc:title>
  <dc:creator>dwhite</dc:creator>
  <cp:lastModifiedBy>Melissa Ruble</cp:lastModifiedBy>
  <cp:revision>28</cp:revision>
  <dcterms:created xsi:type="dcterms:W3CDTF">2008-02-07T17:30:34Z</dcterms:created>
  <dcterms:modified xsi:type="dcterms:W3CDTF">2019-02-01T22:53:28Z</dcterms:modified>
</cp:coreProperties>
</file>